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114" y="51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d4f0b531a8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3d4f0b531a8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3d4f0b531a8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3d4f0b531a8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3dd6555220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3dd6555220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3d4f0b531a8_0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3d4f0b531a8_0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3dd65552200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3dd65552200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119325" y="803000"/>
            <a:ext cx="8778600" cy="354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chemeClr val="dk2"/>
                </a:solidFill>
              </a:rPr>
              <a:t>Name of the applicant:</a:t>
            </a:r>
            <a:endParaRPr sz="1800" dirty="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chemeClr val="dk2"/>
                </a:solidFill>
              </a:rPr>
              <a:t>Application for: Seeking approval for conducting research titled “   ” or seeking approval for importing/exporting _______________ to carryout research titled “   ”.</a:t>
            </a:r>
            <a:endParaRPr dirty="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chemeClr val="dk2"/>
                </a:solidFill>
              </a:rPr>
              <a:t>Proposed work objective(s):</a:t>
            </a:r>
            <a:r>
              <a:rPr lang="en" sz="1600" dirty="0">
                <a:solidFill>
                  <a:schemeClr val="dk2"/>
                </a:solidFill>
              </a:rPr>
              <a:t> (</a:t>
            </a:r>
            <a:r>
              <a:rPr lang="en" dirty="0">
                <a:solidFill>
                  <a:schemeClr val="dk2"/>
                </a:solidFill>
              </a:rPr>
              <a:t>Furnish details of key objectives of the projects as 3-4 bullet points.)</a:t>
            </a:r>
            <a:endParaRPr dirty="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chemeClr val="dk2"/>
              </a:solidFill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2843025" y="217025"/>
            <a:ext cx="32229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dk2"/>
                </a:solidFill>
              </a:rPr>
              <a:t>IBSC presentation</a:t>
            </a:r>
            <a:endParaRPr sz="2000" b="1">
              <a:solidFill>
                <a:schemeClr val="dk2"/>
              </a:solidFill>
            </a:endParaRPr>
          </a:p>
        </p:txBody>
      </p:sp>
      <p:pic>
        <p:nvPicPr>
          <p:cNvPr id="1026" name="Picture 2" descr="National Institute of Technology Durgapur | Logopedia | Fandom">
            <a:extLst>
              <a:ext uri="{FF2B5EF4-FFF2-40B4-BE49-F238E27FC236}">
                <a16:creationId xmlns:a16="http://schemas.microsoft.com/office/drawing/2014/main" id="{925F2FCE-224A-418D-B8C1-EB61EAA24C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0358" y="0"/>
            <a:ext cx="713642" cy="729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/>
        </p:nvSpPr>
        <p:spPr>
          <a:xfrm>
            <a:off x="2843025" y="217025"/>
            <a:ext cx="32229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dk2"/>
                </a:solidFill>
              </a:rPr>
              <a:t>IBSC presentation</a:t>
            </a:r>
            <a:endParaRPr sz="2000" b="1">
              <a:solidFill>
                <a:schemeClr val="dk2"/>
              </a:solidFill>
            </a:endParaRPr>
          </a:p>
        </p:txBody>
      </p:sp>
      <p:sp>
        <p:nvSpPr>
          <p:cNvPr id="62" name="Google Shape;62;p14"/>
          <p:cNvSpPr txBox="1"/>
          <p:nvPr/>
        </p:nvSpPr>
        <p:spPr>
          <a:xfrm>
            <a:off x="313375" y="770375"/>
            <a:ext cx="8702700" cy="224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Category(ies) [Biosafety level(s)] of experiments to be performed: </a:t>
            </a:r>
            <a:r>
              <a:rPr lang="en">
                <a:solidFill>
                  <a:schemeClr val="dk2"/>
                </a:solidFill>
              </a:rPr>
              <a:t>(As per rDNA Safety Guidelines, 1990</a:t>
            </a:r>
            <a:r>
              <a:rPr lang="en" sz="1800">
                <a:solidFill>
                  <a:schemeClr val="dk2"/>
                </a:solidFill>
              </a:rPr>
              <a:t>.</a:t>
            </a:r>
            <a:r>
              <a:rPr lang="en">
                <a:solidFill>
                  <a:schemeClr val="dk2"/>
                </a:solidFill>
              </a:rPr>
              <a:t>)</a:t>
            </a: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Location(s) at which research work would be performed and details of contact person(s): </a:t>
            </a: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2"/>
              </a:solidFill>
            </a:endParaRPr>
          </a:p>
        </p:txBody>
      </p:sp>
      <p:pic>
        <p:nvPicPr>
          <p:cNvPr id="5" name="Picture 2" descr="National Institute of Technology Durgapur | Logopedia | Fandom">
            <a:extLst>
              <a:ext uri="{FF2B5EF4-FFF2-40B4-BE49-F238E27FC236}">
                <a16:creationId xmlns:a16="http://schemas.microsoft.com/office/drawing/2014/main" id="{7A3912E3-011B-4587-89C8-925202F4A0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0358" y="0"/>
            <a:ext cx="713642" cy="729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/>
          <p:nvPr/>
        </p:nvSpPr>
        <p:spPr>
          <a:xfrm>
            <a:off x="2843025" y="217025"/>
            <a:ext cx="32229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dk2"/>
                </a:solidFill>
              </a:rPr>
              <a:t>IBSC presentation</a:t>
            </a:r>
            <a:endParaRPr sz="2000" b="1">
              <a:solidFill>
                <a:schemeClr val="dk2"/>
              </a:solidFill>
            </a:endParaRPr>
          </a:p>
        </p:txBody>
      </p:sp>
      <p:sp>
        <p:nvSpPr>
          <p:cNvPr id="69" name="Google Shape;69;p15"/>
          <p:cNvSpPr txBox="1"/>
          <p:nvPr/>
        </p:nvSpPr>
        <p:spPr>
          <a:xfrm>
            <a:off x="110250" y="817050"/>
            <a:ext cx="8923500" cy="378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History of use:</a:t>
            </a:r>
            <a:r>
              <a:rPr lang="en" sz="1600">
                <a:solidFill>
                  <a:schemeClr val="dk2"/>
                </a:solidFill>
              </a:rPr>
              <a:t> </a:t>
            </a:r>
            <a:r>
              <a:rPr lang="en">
                <a:solidFill>
                  <a:schemeClr val="dk2"/>
                </a:solidFill>
              </a:rPr>
              <a:t> (Provide the details on its environmental stability, toxicity, allergenicity, virulence/pathogenicity, host range, transmissibility, and treatment options.)</a:t>
            </a:r>
            <a:endParaRPr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Proposed fate of the HMOs, GMOs/LMOs, and product(s) thereof:</a:t>
            </a:r>
            <a:endParaRPr sz="180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Description of the other gene(s) (such as marker, reporter gene, etc.) inserted, deleted, or modified, if any:</a:t>
            </a:r>
            <a:endParaRPr sz="180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2"/>
              </a:solidFill>
            </a:endParaRPr>
          </a:p>
        </p:txBody>
      </p:sp>
      <p:pic>
        <p:nvPicPr>
          <p:cNvPr id="5" name="Picture 2" descr="National Institute of Technology Durgapur | Logopedia | Fandom">
            <a:extLst>
              <a:ext uri="{FF2B5EF4-FFF2-40B4-BE49-F238E27FC236}">
                <a16:creationId xmlns:a16="http://schemas.microsoft.com/office/drawing/2014/main" id="{15C0F602-4A9F-4A7A-9F7C-09CAC48D6D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0358" y="0"/>
            <a:ext cx="713642" cy="729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 txBox="1"/>
          <p:nvPr/>
        </p:nvSpPr>
        <p:spPr>
          <a:xfrm>
            <a:off x="2843025" y="217025"/>
            <a:ext cx="32229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dk2"/>
                </a:solidFill>
              </a:rPr>
              <a:t>IBSC presentation</a:t>
            </a:r>
            <a:endParaRPr sz="2000" b="1">
              <a:solidFill>
                <a:schemeClr val="dk2"/>
              </a:solidFill>
            </a:endParaRPr>
          </a:p>
        </p:txBody>
      </p:sp>
      <p:sp>
        <p:nvSpPr>
          <p:cNvPr id="76" name="Google Shape;76;p16"/>
          <p:cNvSpPr txBox="1"/>
          <p:nvPr/>
        </p:nvSpPr>
        <p:spPr>
          <a:xfrm>
            <a:off x="110250" y="817050"/>
            <a:ext cx="8923500" cy="354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Details of gene construct, if any: </a:t>
            </a:r>
            <a:r>
              <a:rPr lang="en">
                <a:solidFill>
                  <a:schemeClr val="dk2"/>
                </a:solidFill>
              </a:rPr>
              <a:t>(Provide annotated restriction maps of the gene construct(s) defining start &amp; end positions of each gene along with salient features of key genes.)</a:t>
            </a: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dk2"/>
                </a:solidFill>
              </a:rPr>
              <a:t>Number of copies of the genes incorporated:</a:t>
            </a:r>
            <a:endParaRPr sz="180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dk2"/>
                </a:solidFill>
              </a:rPr>
              <a:t>Manipulative procedures to be used:</a:t>
            </a: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2"/>
              </a:solidFill>
            </a:endParaRPr>
          </a:p>
        </p:txBody>
      </p:sp>
      <p:pic>
        <p:nvPicPr>
          <p:cNvPr id="5" name="Picture 2" descr="National Institute of Technology Durgapur | Logopedia | Fandom">
            <a:extLst>
              <a:ext uri="{FF2B5EF4-FFF2-40B4-BE49-F238E27FC236}">
                <a16:creationId xmlns:a16="http://schemas.microsoft.com/office/drawing/2014/main" id="{C71B8A98-3A02-4852-B802-5A3BA1AF9E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0358" y="0"/>
            <a:ext cx="713642" cy="729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7"/>
          <p:cNvSpPr txBox="1"/>
          <p:nvPr/>
        </p:nvSpPr>
        <p:spPr>
          <a:xfrm>
            <a:off x="2843025" y="217025"/>
            <a:ext cx="32229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dk2"/>
                </a:solidFill>
              </a:rPr>
              <a:t>IBSC presentation</a:t>
            </a:r>
            <a:endParaRPr sz="2000" b="1">
              <a:solidFill>
                <a:schemeClr val="dk2"/>
              </a:solidFill>
            </a:endParaRPr>
          </a:p>
        </p:txBody>
      </p:sp>
      <p:sp>
        <p:nvSpPr>
          <p:cNvPr id="83" name="Google Shape;83;p17"/>
          <p:cNvSpPr txBox="1"/>
          <p:nvPr/>
        </p:nvSpPr>
        <p:spPr>
          <a:xfrm>
            <a:off x="220650" y="817050"/>
            <a:ext cx="8702700" cy="273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Quantity of HMOs, GMOs/LMOs and product(s) thereof to be imported:</a:t>
            </a:r>
            <a:r>
              <a:rPr lang="en" sz="1600">
                <a:solidFill>
                  <a:schemeClr val="dk2"/>
                </a:solidFill>
              </a:rPr>
              <a:t> </a:t>
            </a:r>
            <a:r>
              <a:rPr lang="en">
                <a:solidFill>
                  <a:schemeClr val="dk2"/>
                </a:solidFill>
              </a:rPr>
              <a:t> (Please specify the number and type of total packs, such as vials, tubes, plates, bottles, paper, etc., and the material.</a:t>
            </a:r>
            <a:endParaRPr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number, size and quantity in each pack.)</a:t>
            </a:r>
            <a:endParaRPr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Source: Material transfer if it's from an academic institution. How is it transferred?:</a:t>
            </a:r>
            <a:endParaRPr sz="180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Was the proposed HMO, GMO/LMO, or product thereof imported earlier? Give details (approval number, etc.)</a:t>
            </a:r>
            <a:endParaRPr sz="180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2"/>
              </a:solidFill>
            </a:endParaRPr>
          </a:p>
        </p:txBody>
      </p:sp>
      <p:pic>
        <p:nvPicPr>
          <p:cNvPr id="5" name="Picture 2" descr="National Institute of Technology Durgapur | Logopedia | Fandom">
            <a:extLst>
              <a:ext uri="{FF2B5EF4-FFF2-40B4-BE49-F238E27FC236}">
                <a16:creationId xmlns:a16="http://schemas.microsoft.com/office/drawing/2014/main" id="{A043E533-1D60-4722-B6F2-057EC39387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0358" y="0"/>
            <a:ext cx="713642" cy="729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/>
          <p:nvPr/>
        </p:nvSpPr>
        <p:spPr>
          <a:xfrm>
            <a:off x="2843025" y="217025"/>
            <a:ext cx="32229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dk2"/>
                </a:solidFill>
              </a:rPr>
              <a:t>IBSC presentation</a:t>
            </a:r>
            <a:endParaRPr sz="2000" b="1">
              <a:solidFill>
                <a:schemeClr val="dk2"/>
              </a:solidFill>
            </a:endParaRPr>
          </a:p>
        </p:txBody>
      </p:sp>
      <p:sp>
        <p:nvSpPr>
          <p:cNvPr id="90" name="Google Shape;90;p18"/>
          <p:cNvSpPr txBox="1"/>
          <p:nvPr/>
        </p:nvSpPr>
        <p:spPr>
          <a:xfrm>
            <a:off x="220650" y="817050"/>
            <a:ext cx="87027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Statement of utilization on the HMOs, GMOs/LMOs and product(s) thereof imported earlier: </a:t>
            </a:r>
            <a:endParaRPr sz="1600">
              <a:solidFill>
                <a:schemeClr val="dk2"/>
              </a:solidFill>
            </a:endParaRPr>
          </a:p>
        </p:txBody>
      </p:sp>
      <p:sp>
        <p:nvSpPr>
          <p:cNvPr id="92" name="Google Shape;92;p18"/>
          <p:cNvSpPr txBox="1"/>
          <p:nvPr/>
        </p:nvSpPr>
        <p:spPr>
          <a:xfrm>
            <a:off x="103125" y="2791975"/>
            <a:ext cx="87027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Any other information:</a:t>
            </a:r>
            <a:endParaRPr sz="1600">
              <a:solidFill>
                <a:schemeClr val="dk2"/>
              </a:solidFill>
            </a:endParaRPr>
          </a:p>
        </p:txBody>
      </p:sp>
      <p:pic>
        <p:nvPicPr>
          <p:cNvPr id="6" name="Picture 2" descr="National Institute of Technology Durgapur | Logopedia | Fandom">
            <a:extLst>
              <a:ext uri="{FF2B5EF4-FFF2-40B4-BE49-F238E27FC236}">
                <a16:creationId xmlns:a16="http://schemas.microsoft.com/office/drawing/2014/main" id="{FEC00AF7-C88E-4D3C-AA05-807F4E0266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0358" y="0"/>
            <a:ext cx="713642" cy="729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348</Words>
  <Application>Microsoft Office PowerPoint</Application>
  <PresentationFormat>On-screen Show (16:9)</PresentationFormat>
  <Paragraphs>50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8" baseType="lpstr">
      <vt:lpstr>Arial</vt:lpstr>
      <vt:lpstr>Simple Light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Subhankar Roybarman</dc:creator>
  <cp:lastModifiedBy>Subhankar Roybarman</cp:lastModifiedBy>
  <cp:revision>1</cp:revision>
  <dcterms:modified xsi:type="dcterms:W3CDTF">2026-10-08T07:22:14Z</dcterms:modified>
</cp:coreProperties>
</file>